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77" r:id="rId2"/>
    <p:sldId id="274" r:id="rId3"/>
    <p:sldId id="273" r:id="rId4"/>
    <p:sldId id="257" r:id="rId5"/>
    <p:sldId id="276" r:id="rId6"/>
    <p:sldId id="275" r:id="rId7"/>
    <p:sldId id="266" r:id="rId8"/>
    <p:sldId id="267" r:id="rId9"/>
    <p:sldId id="262" r:id="rId10"/>
    <p:sldId id="268" r:id="rId11"/>
    <p:sldId id="265" r:id="rId12"/>
    <p:sldId id="264" r:id="rId13"/>
    <p:sldId id="278" r:id="rId14"/>
    <p:sldId id="279" r:id="rId15"/>
    <p:sldId id="280" r:id="rId16"/>
    <p:sldId id="281" r:id="rId17"/>
    <p:sldId id="285" r:id="rId18"/>
    <p:sldId id="282" r:id="rId19"/>
    <p:sldId id="283" r:id="rId20"/>
    <p:sldId id="284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 varScale="1">
        <p:scale>
          <a:sx n="84" d="100"/>
          <a:sy n="84" d="100"/>
        </p:scale>
        <p:origin x="8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by\Desktop\Phd\Writing\Wytham%20-%20Results%202017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/>
              <a:t>Testing TLS DBH</a:t>
            </a:r>
          </a:p>
        </c:rich>
      </c:tx>
      <c:layout>
        <c:manualLayout>
          <c:xMode val="edge"/>
          <c:yMode val="edge"/>
          <c:x val="0.42911314831677977"/>
          <c:y val="2.81800356651265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70445466258068"/>
          <c:y val="0.1310000294906957"/>
          <c:w val="0.80325698393321809"/>
          <c:h val="0.73280882922421586"/>
        </c:manualLayout>
      </c:layout>
      <c:scatterChart>
        <c:scatterStyle val="lineMarker"/>
        <c:varyColors val="0"/>
        <c:ser>
          <c:idx val="0"/>
          <c:order val="0"/>
          <c:tx>
            <c:v>Sycamore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('21 Trees Summary'!$O$33:$O$38,'21 Trees Summary'!$O$46:$O$47)</c:f>
              <c:numCache>
                <c:formatCode>General</c:formatCode>
                <c:ptCount val="8"/>
                <c:pt idx="0">
                  <c:v>24.684899999999999</c:v>
                </c:pt>
                <c:pt idx="1">
                  <c:v>15.662750000000001</c:v>
                </c:pt>
                <c:pt idx="2">
                  <c:v>18.262176</c:v>
                </c:pt>
                <c:pt idx="3">
                  <c:v>25.156320000000001</c:v>
                </c:pt>
                <c:pt idx="4">
                  <c:v>18.329149999999998</c:v>
                </c:pt>
                <c:pt idx="5">
                  <c:v>21.4955</c:v>
                </c:pt>
                <c:pt idx="6">
                  <c:v>17.307534999999998</c:v>
                </c:pt>
                <c:pt idx="7">
                  <c:v>20</c:v>
                </c:pt>
              </c:numCache>
            </c:numRef>
          </c:xVal>
          <c:yVal>
            <c:numRef>
              <c:f>('21 Trees Summary'!$Q$33:$Q$38,'21 Trees Summary'!$Q$46:$Q$47)</c:f>
              <c:numCache>
                <c:formatCode>0.00</c:formatCode>
                <c:ptCount val="8"/>
                <c:pt idx="0">
                  <c:v>20.687930597513841</c:v>
                </c:pt>
                <c:pt idx="1">
                  <c:v>13.544063953520357</c:v>
                </c:pt>
                <c:pt idx="2">
                  <c:v>15.832140564236687</c:v>
                </c:pt>
                <c:pt idx="4">
                  <c:v>18.431794381700456</c:v>
                </c:pt>
                <c:pt idx="5">
                  <c:v>17.186976878401072</c:v>
                </c:pt>
                <c:pt idx="6">
                  <c:v>11.988316031026732</c:v>
                </c:pt>
                <c:pt idx="7">
                  <c:v>13.516346775269234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EC-42A4-8D3C-DC9F9B74B141}"/>
            </c:ext>
          </c:extLst>
        </c:ser>
        <c:ser>
          <c:idx val="1"/>
          <c:order val="1"/>
          <c:tx>
            <c:v>Ash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('21 Trees Summary'!$O$39:$O$45,'21 Trees Summary'!$O$48)</c:f>
              <c:numCache>
                <c:formatCode>General</c:formatCode>
                <c:ptCount val="8"/>
                <c:pt idx="0">
                  <c:v>12.560688000000001</c:v>
                </c:pt>
                <c:pt idx="1">
                  <c:v>11.709592999999998</c:v>
                </c:pt>
                <c:pt idx="2">
                  <c:v>14.063140000000001</c:v>
                </c:pt>
                <c:pt idx="3">
                  <c:v>12.082128000000001</c:v>
                </c:pt>
                <c:pt idx="4">
                  <c:v>12</c:v>
                </c:pt>
                <c:pt idx="5">
                  <c:v>15</c:v>
                </c:pt>
                <c:pt idx="6">
                  <c:v>13.33874</c:v>
                </c:pt>
                <c:pt idx="7">
                  <c:v>14.56156</c:v>
                </c:pt>
              </c:numCache>
            </c:numRef>
          </c:xVal>
          <c:yVal>
            <c:numRef>
              <c:f>('21 Trees Summary'!$Q$39:$Q$45,'21 Trees Summary'!$Q$48)</c:f>
              <c:numCache>
                <c:formatCode>0.00</c:formatCode>
                <c:ptCount val="8"/>
                <c:pt idx="0">
                  <c:v>11.93439670603674</c:v>
                </c:pt>
                <c:pt idx="1">
                  <c:v>10.527072821998614</c:v>
                </c:pt>
                <c:pt idx="2">
                  <c:v>14.429933278928607</c:v>
                </c:pt>
                <c:pt idx="3">
                  <c:v>9.5900550150024984</c:v>
                </c:pt>
                <c:pt idx="4">
                  <c:v>9.5842467652705317</c:v>
                </c:pt>
                <c:pt idx="5">
                  <c:v>14.489723331490691</c:v>
                </c:pt>
                <c:pt idx="6">
                  <c:v>13.642836205701389</c:v>
                </c:pt>
                <c:pt idx="7">
                  <c:v>12.075645957023559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5EC-42A4-8D3C-DC9F9B74B141}"/>
            </c:ext>
          </c:extLst>
        </c:ser>
        <c:ser>
          <c:idx val="2"/>
          <c:order val="2"/>
          <c:tx>
            <c:v>Birch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'21 Trees Summary'!$O$49:$O$52</c:f>
              <c:numCache>
                <c:formatCode>General</c:formatCode>
                <c:ptCount val="4"/>
                <c:pt idx="0">
                  <c:v>14.83517</c:v>
                </c:pt>
                <c:pt idx="1">
                  <c:v>15.09451</c:v>
                </c:pt>
                <c:pt idx="2">
                  <c:v>19.035240000000002</c:v>
                </c:pt>
                <c:pt idx="3">
                  <c:v>14.70275</c:v>
                </c:pt>
              </c:numCache>
            </c:numRef>
          </c:xVal>
          <c:yVal>
            <c:numRef>
              <c:f>'21 Trees Summary'!$Q$49:$Q$52</c:f>
              <c:numCache>
                <c:formatCode>0.00</c:formatCode>
                <c:ptCount val="4"/>
                <c:pt idx="0">
                  <c:v>12.272739310413112</c:v>
                </c:pt>
                <c:pt idx="1">
                  <c:v>18.93758444429228</c:v>
                </c:pt>
                <c:pt idx="2">
                  <c:v>18.548069024977508</c:v>
                </c:pt>
                <c:pt idx="3">
                  <c:v>16.55863381516377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5EC-42A4-8D3C-DC9F9B74B141}"/>
            </c:ext>
          </c:extLst>
        </c:ser>
        <c:ser>
          <c:idx val="3"/>
          <c:order val="3"/>
          <c:tx>
            <c:v>Oak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'21 Trees Summary'!$O$32</c:f>
              <c:numCache>
                <c:formatCode>General</c:formatCode>
                <c:ptCount val="1"/>
                <c:pt idx="0">
                  <c:v>18.170259999999999</c:v>
                </c:pt>
              </c:numCache>
            </c:numRef>
          </c:xVal>
          <c:yVal>
            <c:numRef>
              <c:f>'21 Trees Summary'!$Q$32</c:f>
              <c:numCache>
                <c:formatCode>0.00</c:formatCode>
                <c:ptCount val="1"/>
                <c:pt idx="0">
                  <c:v>24.856589948497984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5EC-42A4-8D3C-DC9F9B74B141}"/>
            </c:ext>
          </c:extLst>
        </c:ser>
        <c:ser>
          <c:idx val="4"/>
          <c:order val="4"/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'21 Trees Summary'!$O$32:$O$52</c:f>
              <c:numCache>
                <c:formatCode>General</c:formatCode>
                <c:ptCount val="21"/>
                <c:pt idx="0">
                  <c:v>18.170259999999999</c:v>
                </c:pt>
                <c:pt idx="1">
                  <c:v>24.684899999999999</c:v>
                </c:pt>
                <c:pt idx="2">
                  <c:v>15.662750000000001</c:v>
                </c:pt>
                <c:pt idx="3">
                  <c:v>18.262176</c:v>
                </c:pt>
                <c:pt idx="4">
                  <c:v>25.156320000000001</c:v>
                </c:pt>
                <c:pt idx="5">
                  <c:v>18.329149999999998</c:v>
                </c:pt>
                <c:pt idx="6">
                  <c:v>21.4955</c:v>
                </c:pt>
                <c:pt idx="7">
                  <c:v>12.560688000000001</c:v>
                </c:pt>
                <c:pt idx="8">
                  <c:v>11.709592999999998</c:v>
                </c:pt>
                <c:pt idx="9">
                  <c:v>14.063140000000001</c:v>
                </c:pt>
                <c:pt idx="10">
                  <c:v>12.082128000000001</c:v>
                </c:pt>
                <c:pt idx="11">
                  <c:v>12</c:v>
                </c:pt>
                <c:pt idx="12">
                  <c:v>15</c:v>
                </c:pt>
                <c:pt idx="13">
                  <c:v>13.33874</c:v>
                </c:pt>
                <c:pt idx="14">
                  <c:v>17.307534999999998</c:v>
                </c:pt>
                <c:pt idx="15">
                  <c:v>20</c:v>
                </c:pt>
                <c:pt idx="16">
                  <c:v>14.56156</c:v>
                </c:pt>
                <c:pt idx="17">
                  <c:v>14.83517</c:v>
                </c:pt>
                <c:pt idx="18">
                  <c:v>15.09451</c:v>
                </c:pt>
                <c:pt idx="19">
                  <c:v>19.035240000000002</c:v>
                </c:pt>
                <c:pt idx="20">
                  <c:v>14.70275</c:v>
                </c:pt>
              </c:numCache>
            </c:numRef>
          </c:xVal>
          <c:yVal>
            <c:numRef>
              <c:f>'21 Trees Summary'!$P$32:$P$53</c:f>
              <c:numCache>
                <c:formatCode>0.00</c:formatCode>
                <c:ptCount val="22"/>
                <c:pt idx="0">
                  <c:v>18.170259999999999</c:v>
                </c:pt>
                <c:pt idx="1">
                  <c:v>24.684899999999999</c:v>
                </c:pt>
                <c:pt idx="2">
                  <c:v>15.662750000000001</c:v>
                </c:pt>
                <c:pt idx="3">
                  <c:v>18.262176</c:v>
                </c:pt>
                <c:pt idx="4">
                  <c:v>25.156320000000001</c:v>
                </c:pt>
                <c:pt idx="5">
                  <c:v>18.329149999999998</c:v>
                </c:pt>
                <c:pt idx="6">
                  <c:v>21.4955</c:v>
                </c:pt>
                <c:pt idx="7">
                  <c:v>12.560688000000001</c:v>
                </c:pt>
                <c:pt idx="8">
                  <c:v>11.709592999999998</c:v>
                </c:pt>
                <c:pt idx="9">
                  <c:v>14.063140000000001</c:v>
                </c:pt>
                <c:pt idx="10">
                  <c:v>12.082128000000001</c:v>
                </c:pt>
                <c:pt idx="11">
                  <c:v>12</c:v>
                </c:pt>
                <c:pt idx="12">
                  <c:v>15</c:v>
                </c:pt>
                <c:pt idx="13">
                  <c:v>13.33874</c:v>
                </c:pt>
                <c:pt idx="14">
                  <c:v>17.307534999999998</c:v>
                </c:pt>
                <c:pt idx="15">
                  <c:v>20</c:v>
                </c:pt>
                <c:pt idx="16">
                  <c:v>14.56156</c:v>
                </c:pt>
                <c:pt idx="17">
                  <c:v>14.83517</c:v>
                </c:pt>
                <c:pt idx="18">
                  <c:v>15.09451</c:v>
                </c:pt>
                <c:pt idx="19">
                  <c:v>19.035240000000002</c:v>
                </c:pt>
                <c:pt idx="20">
                  <c:v>14.70275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5EC-42A4-8D3C-DC9F9B74B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5111296"/>
        <c:axId val="575111952"/>
      </c:scatterChart>
      <c:valAx>
        <c:axId val="575111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/>
                  <a:t>CWS field</a:t>
                </a:r>
              </a:p>
            </c:rich>
          </c:tx>
          <c:layout>
            <c:manualLayout>
              <c:xMode val="edge"/>
              <c:yMode val="edge"/>
              <c:x val="0.47362664819132411"/>
              <c:y val="0.920789691876087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111952"/>
        <c:crosses val="autoZero"/>
        <c:crossBetween val="midCat"/>
      </c:valAx>
      <c:valAx>
        <c:axId val="57511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/>
                  <a:t>CWS simulation</a:t>
                </a:r>
              </a:p>
            </c:rich>
          </c:tx>
          <c:layout>
            <c:manualLayout>
              <c:xMode val="edge"/>
              <c:yMode val="edge"/>
              <c:x val="3.7538552946516424E-2"/>
              <c:y val="0.320981700728021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111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660592404435204"/>
          <c:y val="0.13458247566667481"/>
          <c:w val="0.24138555643090692"/>
          <c:h val="0.199477515310586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I show that dynamic processes</a:t>
            </a:r>
            <a:r>
              <a:rPr lang="en-GB" baseline="0" dirty="0"/>
              <a:t> don’t matter?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80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610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373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662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06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4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278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172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741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132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179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5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149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27816-6B1D-47C2-8DE4-C8C782A5CD0E}" type="datetimeFigureOut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7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t="30020" r="12007" b="25441"/>
          <a:stretch/>
        </p:blipFill>
        <p:spPr>
          <a:xfrm>
            <a:off x="16650" y="1795300"/>
            <a:ext cx="9127351" cy="335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Estimating critical wind speed in a natural forest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757932" y="4488212"/>
            <a:ext cx="3924848" cy="58834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 Toby Jackson</a:t>
            </a:r>
          </a:p>
          <a:p>
            <a:r>
              <a:rPr lang="en-GB" sz="1800" dirty="0"/>
              <a:t>tobydjackson@gmail.com</a:t>
            </a:r>
          </a:p>
        </p:txBody>
      </p:sp>
      <p:pic>
        <p:nvPicPr>
          <p:cNvPr id="5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887" y="212580"/>
            <a:ext cx="2825210" cy="49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://www.bodc.ac.uk/images/logos/nerc_logo_pri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7" y="115307"/>
            <a:ext cx="2094105" cy="6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8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71720" y="213360"/>
            <a:ext cx="3528780" cy="5608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/>
              <a:t>Resonance project</a:t>
            </a:r>
            <a:endParaRPr b="1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753" y="25012"/>
            <a:ext cx="3885247" cy="3271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4281" y="332670"/>
            <a:ext cx="4739640" cy="327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Maybe get that global resonant frequency picture in stages?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/>
              <a:t>Most trees have multiple resonances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/>
              <a:t>Pine trees and tall trees have one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 err="1"/>
              <a:t>Abaqus</a:t>
            </a:r>
            <a:r>
              <a:rPr lang="en-GB" sz="1600" dirty="0"/>
              <a:t> predicts resonant frequenc</a:t>
            </a:r>
            <a:r>
              <a:rPr lang="en-GB" sz="1600" b="1" u="sng" dirty="0"/>
              <a:t>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2400" dirty="0"/>
          </a:p>
        </p:txBody>
      </p:sp>
      <p:pic>
        <p:nvPicPr>
          <p:cNvPr id="6" name="image2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90469" y="3218372"/>
            <a:ext cx="1960245" cy="1846650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1" y="2689860"/>
            <a:ext cx="3083253" cy="24003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350193" y="3323520"/>
            <a:ext cx="3572827" cy="171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Time-series of resonant frequencies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Leaves and water?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HIGHER ORDER DATA!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951" y="121920"/>
            <a:ext cx="3574609" cy="49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945" y="121920"/>
            <a:ext cx="22383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51" y="2360294"/>
            <a:ext cx="474046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1853" y="121920"/>
            <a:ext cx="2206461" cy="765461"/>
          </a:xfrm>
        </p:spPr>
        <p:txBody>
          <a:bodyPr/>
          <a:lstStyle/>
          <a:p>
            <a:r>
              <a:rPr lang="en-GB" b="1" dirty="0"/>
              <a:t>Borneo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231826" y="121920"/>
            <a:ext cx="3095456" cy="236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Same as for </a:t>
            </a:r>
            <a:r>
              <a:rPr lang="en-GB" sz="1600" dirty="0" err="1"/>
              <a:t>Wytham</a:t>
            </a:r>
            <a:r>
              <a:rPr lang="en-GB" sz="1600" dirty="0"/>
              <a:t> but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/>
              <a:t>Trees are bigger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1600" dirty="0"/>
              <a:t>Creepy crawlies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60" y="245744"/>
            <a:ext cx="8255318" cy="327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51960" y="3726180"/>
            <a:ext cx="8255318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t="30020" r="12007" b="25441"/>
          <a:stretch/>
        </p:blipFill>
        <p:spPr>
          <a:xfrm>
            <a:off x="16649" y="1795300"/>
            <a:ext cx="9127351" cy="33521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3818" y="0"/>
            <a:ext cx="4825841" cy="4054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     This presentation</a:t>
            </a:r>
          </a:p>
          <a:p>
            <a:endParaRPr lang="en-GB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err="1"/>
              <a:t>Wytham</a:t>
            </a:r>
            <a:r>
              <a:rPr lang="en-GB" sz="2000" dirty="0"/>
              <a:t> fieldwork - data available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Finite element modelling of trees based on terrestrial LiDAR data – codes available</a:t>
            </a: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08416" y="243840"/>
            <a:ext cx="3354387" cy="2614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dirty="0"/>
              <a:t>    Side projects</a:t>
            </a:r>
          </a:p>
          <a:p>
            <a:endParaRPr lang="en-GB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Resonant frequencies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Borneo tall trees</a:t>
            </a: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38897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t="30020" r="12007" b="25441"/>
          <a:stretch/>
        </p:blipFill>
        <p:spPr>
          <a:xfrm>
            <a:off x="16649" y="1795300"/>
            <a:ext cx="9127351" cy="3352161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5757932" y="4488212"/>
            <a:ext cx="3924848" cy="58834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 Toby Jackson</a:t>
            </a:r>
          </a:p>
          <a:p>
            <a:r>
              <a:rPr lang="en-GB" sz="1800" dirty="0"/>
              <a:t>tobias.jackson@ouce.ox.ac.uk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473122" y="1417320"/>
            <a:ext cx="2214404" cy="984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r>
              <a:rPr lang="en-GB" sz="3200" b="1" dirty="0"/>
              <a:t>Questions?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18414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125" y="1370013"/>
            <a:ext cx="4349749" cy="3262312"/>
          </a:xfrm>
        </p:spPr>
      </p:pic>
    </p:spTree>
    <p:extLst>
      <p:ext uri="{BB962C8B-B14F-4D97-AF65-F5344CB8AC3E}">
        <p14:creationId xmlns:p14="http://schemas.microsoft.com/office/powerpoint/2010/main" val="106527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65" y="1492534"/>
            <a:ext cx="4349749" cy="32623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414" y="1363595"/>
            <a:ext cx="4693586" cy="3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513" y="1370013"/>
            <a:ext cx="6924974" cy="3262312"/>
          </a:xfrm>
        </p:spPr>
      </p:pic>
    </p:spTree>
    <p:extLst>
      <p:ext uri="{BB962C8B-B14F-4D97-AF65-F5344CB8AC3E}">
        <p14:creationId xmlns:p14="http://schemas.microsoft.com/office/powerpoint/2010/main" val="424813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1" y="1534942"/>
            <a:ext cx="4349749" cy="32623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43" y="1534942"/>
            <a:ext cx="4227027" cy="31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6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99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8" y="289198"/>
            <a:ext cx="2206461" cy="765461"/>
          </a:xfrm>
        </p:spPr>
        <p:txBody>
          <a:bodyPr/>
          <a:lstStyle/>
          <a:p>
            <a:r>
              <a:rPr lang="en-GB" b="1" dirty="0"/>
              <a:t>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607" t="10670" r="27979" b="31714"/>
          <a:stretch/>
        </p:blipFill>
        <p:spPr>
          <a:xfrm>
            <a:off x="5997446" y="2694690"/>
            <a:ext cx="3028915" cy="23250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/>
          <a:srcRect r="34023"/>
          <a:stretch/>
        </p:blipFill>
        <p:spPr bwMode="auto">
          <a:xfrm>
            <a:off x="4869524" y="341004"/>
            <a:ext cx="4156837" cy="20269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721" y="2746742"/>
            <a:ext cx="2838042" cy="2396758"/>
            <a:chOff x="1143000" y="1248194"/>
            <a:chExt cx="6339755" cy="53645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248194"/>
              <a:ext cx="6244389" cy="49709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6353" y="3801406"/>
              <a:ext cx="1296402" cy="16723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8163" y="6039180"/>
              <a:ext cx="1900989" cy="57353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514600" y="1612232"/>
              <a:ext cx="360947" cy="324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08525" y="2909387"/>
            <a:ext cx="2316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Feldspauch</a:t>
            </a:r>
            <a:r>
              <a:rPr lang="en-US" sz="1100" dirty="0"/>
              <a:t> et al, </a:t>
            </a:r>
            <a:r>
              <a:rPr lang="en-US" sz="1100" i="1" dirty="0" err="1"/>
              <a:t>Biogeosciences</a:t>
            </a:r>
            <a:r>
              <a:rPr lang="en-US" sz="1100" dirty="0"/>
              <a:t> (2012)</a:t>
            </a:r>
          </a:p>
          <a:p>
            <a:r>
              <a:rPr lang="en-US" sz="1100" dirty="0"/>
              <a:t>Height-diameter </a:t>
            </a:r>
            <a:r>
              <a:rPr lang="en-US" sz="1100" dirty="0" err="1"/>
              <a:t>allometry</a:t>
            </a:r>
            <a:r>
              <a:rPr lang="en-US" sz="1100" dirty="0"/>
              <a:t> of tropical forest trees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865" y="1200576"/>
            <a:ext cx="311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Espirito</a:t>
            </a:r>
            <a:r>
              <a:rPr lang="en-US" sz="1400" dirty="0"/>
              <a:t>-Santo et al. (2015)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3865" y="1724824"/>
            <a:ext cx="311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Coomes</a:t>
            </a:r>
            <a:r>
              <a:rPr lang="en-US" sz="1400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398994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8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3818" y="-68580"/>
            <a:ext cx="4825841" cy="4054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    </a:t>
            </a:r>
            <a:r>
              <a:rPr lang="en-GB" sz="3200" b="1" dirty="0"/>
              <a:t>This presentation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 err="1"/>
              <a:t>Wytham</a:t>
            </a:r>
            <a:r>
              <a:rPr lang="en-GB" sz="2000" dirty="0"/>
              <a:t> fieldwork - data available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Finite element modelling of trees based on terrestrial LiDAR data – codes available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99856" y="253045"/>
            <a:ext cx="3570764" cy="256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 </a:t>
            </a:r>
            <a:r>
              <a:rPr lang="en-GB" sz="2800" b="1" dirty="0"/>
              <a:t>   Side projects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Resonant frequencies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Borneo tall trees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  <p:pic>
        <p:nvPicPr>
          <p:cNvPr id="10" name="Shape 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240" y="2943617"/>
            <a:ext cx="8481060" cy="208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74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27156" y="289668"/>
            <a:ext cx="339924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 err="1"/>
              <a:t>Wytham</a:t>
            </a:r>
            <a:r>
              <a:rPr lang="en-GB" b="1" dirty="0"/>
              <a:t> Fieldwork</a:t>
            </a:r>
            <a:endParaRPr b="1" dirty="0"/>
          </a:p>
        </p:txBody>
      </p:sp>
      <p:pic>
        <p:nvPicPr>
          <p:cNvPr id="4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5945"/>
            <a:ext cx="5082540" cy="4683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43552" y="1088962"/>
            <a:ext cx="3354387" cy="4054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Strain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8 months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21 trees</a:t>
            </a:r>
            <a:endParaRPr lang="en-GB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Summer / winter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Wind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Census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2008, 2010, 2016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Species, DBH, height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Soils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MET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6" name="Shape 61"/>
          <p:cNvSpPr txBox="1">
            <a:spLocks/>
          </p:cNvSpPr>
          <p:nvPr/>
        </p:nvSpPr>
        <p:spPr>
          <a:xfrm>
            <a:off x="327156" y="802612"/>
            <a:ext cx="339924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dirty="0"/>
              <a:t>(data available)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224135"/>
            <a:ext cx="3415200" cy="572700"/>
          </a:xfrm>
        </p:spPr>
        <p:txBody>
          <a:bodyPr>
            <a:noAutofit/>
          </a:bodyPr>
          <a:lstStyle/>
          <a:p>
            <a:r>
              <a:rPr lang="en-GB" b="1" dirty="0"/>
              <a:t>Field data - results</a:t>
            </a:r>
          </a:p>
        </p:txBody>
      </p:sp>
      <p:pic>
        <p:nvPicPr>
          <p:cNvPr id="4" name="image23.png" descr="Forced Fit Tree19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9405" y="880655"/>
            <a:ext cx="3695153" cy="2746465"/>
          </a:xfrm>
          <a:prstGeom prst="rect">
            <a:avLst/>
          </a:prstGeom>
          <a:ln/>
        </p:spPr>
      </p:pic>
      <p:pic>
        <p:nvPicPr>
          <p:cNvPr id="5" name="image3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72580" y="212705"/>
            <a:ext cx="3871320" cy="3414415"/>
          </a:xfrm>
          <a:prstGeom prst="rect">
            <a:avLst/>
          </a:prstGeom>
          <a:ln/>
        </p:spPr>
      </p:pic>
      <p:pic>
        <p:nvPicPr>
          <p:cNvPr id="6" name="image5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61039" y="3049885"/>
            <a:ext cx="2386143" cy="1948110"/>
          </a:xfrm>
          <a:prstGeom prst="rect">
            <a:avLst/>
          </a:prstGeom>
          <a:ln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286412" y="3558540"/>
                <a:ext cx="3524771" cy="1439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Assume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𝑤𝑖𝑛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Power law fit -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Power scaled linear fit</a:t>
                </a:r>
              </a:p>
            </p:txBody>
          </p:sp>
        </mc:Choice>
        <mc:Fallback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2" y="3558540"/>
                <a:ext cx="3524771" cy="1439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94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17440" y="262145"/>
            <a:ext cx="339924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/>
              <a:t>TLS data</a:t>
            </a:r>
            <a:endParaRPr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440" y="0"/>
            <a:ext cx="3849688" cy="327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/>
          </a:p>
          <a:p>
            <a:r>
              <a:rPr lang="en-GB" sz="2400" b="1" dirty="0"/>
              <a:t>T</a:t>
            </a:r>
            <a:r>
              <a:rPr lang="en-GB" sz="2400" dirty="0"/>
              <a:t>errestrial </a:t>
            </a:r>
            <a:r>
              <a:rPr lang="en-GB" sz="2400" b="1" dirty="0"/>
              <a:t>L</a:t>
            </a:r>
            <a:r>
              <a:rPr lang="en-GB" sz="2400" dirty="0"/>
              <a:t>IDAR </a:t>
            </a:r>
            <a:r>
              <a:rPr lang="en-GB" sz="2400" b="1" dirty="0"/>
              <a:t>S</a:t>
            </a:r>
            <a:r>
              <a:rPr lang="en-GB" sz="2400" dirty="0"/>
              <a:t>canning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Co-located with census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6ha – 5000 trees in </a:t>
            </a:r>
            <a:r>
              <a:rPr lang="en-GB" sz="1600" dirty="0" err="1"/>
              <a:t>Wytham</a:t>
            </a:r>
            <a:endParaRPr lang="en-GB" sz="1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Plots all over the world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Open grown trees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1600" dirty="0"/>
              <a:t>Codes available</a:t>
            </a: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62" y="339036"/>
            <a:ext cx="4191951" cy="447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4"/>
          <a:srcRect l="20815" t="22554" r="13348" b="26866"/>
          <a:stretch/>
        </p:blipFill>
        <p:spPr>
          <a:xfrm>
            <a:off x="377422" y="3061712"/>
            <a:ext cx="4059069" cy="17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0" y="453740"/>
            <a:ext cx="4465320" cy="2607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4"/>
          <p:cNvSpPr txBox="1">
            <a:spLocks/>
          </p:cNvSpPr>
          <p:nvPr/>
        </p:nvSpPr>
        <p:spPr>
          <a:xfrm>
            <a:off x="705868" y="2828136"/>
            <a:ext cx="1557272" cy="46709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sz="2400" dirty="0"/>
              <a:t>1. Simplify</a:t>
            </a:r>
          </a:p>
        </p:txBody>
      </p:sp>
      <p:pic>
        <p:nvPicPr>
          <p:cNvPr id="7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583" y="2190025"/>
            <a:ext cx="1852046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468" y="248602"/>
            <a:ext cx="2726402" cy="30182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4"/>
          <p:cNvSpPr txBox="1">
            <a:spLocks/>
          </p:cNvSpPr>
          <p:nvPr/>
        </p:nvSpPr>
        <p:spPr>
          <a:xfrm>
            <a:off x="532991" y="3732598"/>
            <a:ext cx="2410673" cy="63952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sz="2400" dirty="0"/>
              <a:t>2. Materials (literature picture)</a:t>
            </a:r>
          </a:p>
        </p:txBody>
      </p:sp>
      <p:sp>
        <p:nvSpPr>
          <p:cNvPr id="10" name="Shape 124"/>
          <p:cNvSpPr txBox="1">
            <a:spLocks/>
          </p:cNvSpPr>
          <p:nvPr/>
        </p:nvSpPr>
        <p:spPr>
          <a:xfrm>
            <a:off x="4104904" y="3732598"/>
            <a:ext cx="1816725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sz="2400" dirty="0"/>
              <a:t>3. Leaves</a:t>
            </a:r>
          </a:p>
        </p:txBody>
      </p:sp>
      <p:sp>
        <p:nvSpPr>
          <p:cNvPr id="11" name="Shape 124"/>
          <p:cNvSpPr txBox="1">
            <a:spLocks/>
          </p:cNvSpPr>
          <p:nvPr/>
        </p:nvSpPr>
        <p:spPr>
          <a:xfrm>
            <a:off x="6278468" y="3510496"/>
            <a:ext cx="2966302" cy="65002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sz="2400" dirty="0"/>
              <a:t>4. Model resonant frequency and dynamics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769069" y="79265"/>
            <a:ext cx="194382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/>
              <a:t>Process</a:t>
            </a:r>
            <a:endParaRPr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723180" y="231665"/>
            <a:ext cx="2012400" cy="5303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dirty="0"/>
              <a:t>5. Validate – winter and summer graphs here</a:t>
            </a:r>
            <a:endParaRPr sz="2400" dirty="0"/>
          </a:p>
        </p:txBody>
      </p:sp>
      <p:sp>
        <p:nvSpPr>
          <p:cNvPr id="6" name="Shape 132"/>
          <p:cNvSpPr txBox="1">
            <a:spLocks/>
          </p:cNvSpPr>
          <p:nvPr/>
        </p:nvSpPr>
        <p:spPr>
          <a:xfrm>
            <a:off x="5805720" y="4270264"/>
            <a:ext cx="2789640" cy="77417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GB" sz="2400" dirty="0"/>
              <a:t>6. Scale-up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990ACE-693B-4237-A860-40CC93C99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5520"/>
              </p:ext>
            </p:extLst>
          </p:nvPr>
        </p:nvGraphicFramePr>
        <p:xfrm>
          <a:off x="195104" y="2186939"/>
          <a:ext cx="3919696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Results – 1ha</a:t>
            </a:r>
            <a:endParaRPr dirty="0"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83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296</Words>
  <Application>Microsoft Office PowerPoint</Application>
  <PresentationFormat>On-screen Show (16:9)</PresentationFormat>
  <Paragraphs>88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Estimating critical wind speed in a natural forest</vt:lpstr>
      <vt:lpstr>Motivation</vt:lpstr>
      <vt:lpstr>PowerPoint Presentation</vt:lpstr>
      <vt:lpstr>Wytham Fieldwork</vt:lpstr>
      <vt:lpstr>Field data - results</vt:lpstr>
      <vt:lpstr>TLS data</vt:lpstr>
      <vt:lpstr>Process</vt:lpstr>
      <vt:lpstr>5. Validate – winter and summer graphs here</vt:lpstr>
      <vt:lpstr>Results – 1ha</vt:lpstr>
      <vt:lpstr>Resonance project</vt:lpstr>
      <vt:lpstr>Borneo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critical wind speed in a natural forest</dc:title>
  <cp:lastModifiedBy>toby jackson</cp:lastModifiedBy>
  <cp:revision>16</cp:revision>
  <dcterms:modified xsi:type="dcterms:W3CDTF">2017-07-10T10:54:59Z</dcterms:modified>
</cp:coreProperties>
</file>